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52" r:id="rId2"/>
    <p:sldId id="353" r:id="rId3"/>
    <p:sldId id="899" r:id="rId4"/>
    <p:sldId id="901" r:id="rId5"/>
    <p:sldId id="902" r:id="rId6"/>
    <p:sldId id="903" r:id="rId7"/>
    <p:sldId id="898" r:id="rId8"/>
    <p:sldId id="904" r:id="rId9"/>
    <p:sldId id="321" r:id="rId10"/>
    <p:sldId id="905" r:id="rId11"/>
    <p:sldId id="906" r:id="rId12"/>
    <p:sldId id="907" r:id="rId13"/>
    <p:sldId id="291" r:id="rId14"/>
    <p:sldId id="305" r:id="rId15"/>
    <p:sldId id="311" r:id="rId16"/>
    <p:sldId id="309" r:id="rId17"/>
    <p:sldId id="355" r:id="rId18"/>
    <p:sldId id="284" r:id="rId19"/>
    <p:sldId id="909" r:id="rId20"/>
    <p:sldId id="908" r:id="rId21"/>
    <p:sldId id="910" r:id="rId22"/>
    <p:sldId id="911" r:id="rId23"/>
    <p:sldId id="912" r:id="rId24"/>
    <p:sldId id="913" r:id="rId25"/>
    <p:sldId id="919" r:id="rId26"/>
    <p:sldId id="931" r:id="rId27"/>
    <p:sldId id="922" r:id="rId28"/>
    <p:sldId id="921" r:id="rId29"/>
    <p:sldId id="923" r:id="rId30"/>
    <p:sldId id="917" r:id="rId31"/>
    <p:sldId id="915" r:id="rId32"/>
    <p:sldId id="916" r:id="rId33"/>
    <p:sldId id="924" r:id="rId34"/>
    <p:sldId id="914" r:id="rId35"/>
    <p:sldId id="920" r:id="rId36"/>
    <p:sldId id="918" r:id="rId37"/>
    <p:sldId id="925" r:id="rId38"/>
    <p:sldId id="926" r:id="rId39"/>
    <p:sldId id="927" r:id="rId40"/>
    <p:sldId id="930" r:id="rId41"/>
    <p:sldId id="928" r:id="rId42"/>
    <p:sldId id="92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wallrich" initials="lw" lastIdx="1" clrIdx="0">
    <p:extLst>
      <p:ext uri="{19B8F6BF-5375-455C-9EA6-DF929625EA0E}">
        <p15:presenceInfo xmlns:p15="http://schemas.microsoft.com/office/powerpoint/2012/main" userId="9cc34b299f979c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0735" autoAdjust="0"/>
  </p:normalViewPr>
  <p:slideViewPr>
    <p:cSldViewPr snapToGrid="0">
      <p:cViewPr varScale="1">
        <p:scale>
          <a:sx n="60" d="100"/>
          <a:sy n="60" d="100"/>
        </p:scale>
        <p:origin x="78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AA033-D06F-4026-B0B9-B73284884536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8262F-4E77-4005-A49E-2F8B76294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x.com/science-and-health/2018/8/27/17761466/psychology-replication-crisis-nature-social-scienc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edium.com/@davenuss79/the-replicability-issue-and-stereotype-threat-research-a988d6f8b080" TargetMode="External"/><Relationship Id="rId4" Type="http://schemas.openxmlformats.org/officeDocument/2006/relationships/hyperlink" Target="https://www.tandfonline.com/doi/full/10.1080/23743603.2018.1559647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features/science-isnt-broken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late.com/technology/2013/05/weird-psychology-social-science-researchers-rely-too-much-on-western-college-students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late.com/human-interest/2013/01/virginity-loss-study-does-your-first-time-scar-you-for-life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baproject.com/modules/the-replication-crisis-in-psychology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5422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https://www.vox.com/science-and-health/2018/8/27/17761466/psychology-replication-crisis-nature-social-science</a:t>
            </a:r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Also, any good theory is based on more than one experiment – e.g., ego depletion – so if one particular experiment does not replicate, just opens a need for discussion</a:t>
            </a:r>
          </a:p>
          <a:p>
            <a:endParaRPr lang="en-GB" dirty="0"/>
          </a:p>
          <a:p>
            <a:r>
              <a:rPr lang="en-GB" dirty="0"/>
              <a:t>Stereotype threat: I had shown you the results of a replication – now there is a new larger replication that shows no result:</a:t>
            </a:r>
          </a:p>
          <a:p>
            <a:r>
              <a:rPr lang="en-GB" dirty="0">
                <a:hlinkClick r:id="rId4"/>
              </a:rPr>
              <a:t>https://www.tandfonline.com/doi/full/10.1080/23743603.2018.1559647</a:t>
            </a:r>
            <a:endParaRPr lang="en-GB" dirty="0"/>
          </a:p>
          <a:p>
            <a:r>
              <a:rPr lang="en-GB" dirty="0"/>
              <a:t>Good (though biased and slightly outdated) discussion of the situation with regard to stereotype threat: </a:t>
            </a:r>
            <a:r>
              <a:rPr lang="en-GB" dirty="0">
                <a:hlinkClick r:id="rId5"/>
              </a:rPr>
              <a:t>https://medium.com/@davenuss79/the-replicability-issue-and-stereotype-threat-research-a988d6f8b080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686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05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https://fivethirtyeight.com/features/science-isnt-broken</a:t>
            </a:r>
            <a:endParaRPr lang="en-GB" dirty="0"/>
          </a:p>
          <a:p>
            <a:r>
              <a:rPr lang="en-GB" dirty="0"/>
              <a:t>In published science, p-values just under .05 are over-represented – no reason why that should be</a:t>
            </a:r>
          </a:p>
          <a:p>
            <a:r>
              <a:rPr lang="en-GB" dirty="0"/>
              <a:t>Problem with how we interpret the threshold – makes sense to have an agreed language, but that doesn’t imply that there is a real difference between p = .049 and p = .051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700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Largest effect size: nearly 3x as likely.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41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Null results are important to know – especially when they contradict published positives, but also to avoid everyone going down the same wasted path</a:t>
            </a:r>
          </a:p>
          <a:p>
            <a:endParaRPr lang="en-GB" dirty="0"/>
          </a:p>
          <a:p>
            <a:r>
              <a:rPr lang="en-GB" dirty="0"/>
              <a:t>Opposite with replications</a:t>
            </a:r>
          </a:p>
          <a:p>
            <a:endParaRPr lang="en-GB" dirty="0"/>
          </a:p>
          <a:p>
            <a:r>
              <a:rPr lang="en-GB" dirty="0"/>
              <a:t>Small experiments with null results never get published – but small experiments in sexy field (social priming) will until a large replication attempt comes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2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JPSP is a very competitive journal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581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“Subject” is the historical name – partly in response to the criticisms, we now have to say “participants”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52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098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dirty="0"/>
              <a:t>Tend to be more educated, better cognitive skills, more compliant, narrow age range, wealthier. </a:t>
            </a: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https://slate.com/technology/2013/05/weird-psychology-social-science-researchers-rely-too-much-on-western-college-students.html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3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https://slate.com/human-interest/2013/01/virginity-loss-study-does-your-first-time-scar-you-for-life.html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70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research area – intergroup contact – has become more aware of that in recent years. “Let them eat harmony” – importance to both consider individual attitudes and systemic inequality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96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Might think the problem goes beyond this – maybe turning complex feelings into numbers just does not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0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https://nobaproject.com/modules/the-replication-crisis-in-psychology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73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Lab 2 – published last year – had a success rate around 50% - with huge sample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4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8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25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6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45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0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08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07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3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90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hyperlink" Target="mailto:l.Wallrich@gold.ac.uk" TargetMode="External"/><Relationship Id="rId4" Type="http://schemas.openxmlformats.org/officeDocument/2006/relationships/tags" Target="../tags/tag3.xml"/><Relationship Id="rId9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global-development-professionals-network/2015/mar/13/white-people-expats-immigrants-migration" TargetMode="External"/><Relationship Id="rId2" Type="http://schemas.openxmlformats.org/officeDocument/2006/relationships/hyperlink" Target="https://www.coursera.org/lecture/writing-your-world/nelson-mandela-terrorist-or-freedom-fighter-EIfh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GJMgCn0fQs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2QuXLucH3Q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4C977-FFBE-4A51-84E0-59FAFD7AB83E}"/>
              </a:ext>
            </a:extLst>
          </p:cNvPr>
          <p:cNvGrpSpPr/>
          <p:nvPr/>
        </p:nvGrpSpPr>
        <p:grpSpPr>
          <a:xfrm>
            <a:off x="0" y="-55251"/>
            <a:ext cx="9144000" cy="6913252"/>
            <a:chOff x="0" y="-55251"/>
            <a:chExt cx="9144000" cy="6913252"/>
          </a:xfrm>
        </p:grpSpPr>
        <p:pic>
          <p:nvPicPr>
            <p:cNvPr id="2092" name="Picture 44" descr="Image result for criticism">
              <a:extLst>
                <a:ext uri="{FF2B5EF4-FFF2-40B4-BE49-F238E27FC236}">
                  <a16:creationId xmlns:a16="http://schemas.microsoft.com/office/drawing/2014/main" id="{F460AFF3-0F4B-40C0-A191-EE0F3CA14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26" y="1386797"/>
              <a:ext cx="8066374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4" descr="Image result for criticism">
              <a:extLst>
                <a:ext uri="{FF2B5EF4-FFF2-40B4-BE49-F238E27FC236}">
                  <a16:creationId xmlns:a16="http://schemas.microsoft.com/office/drawing/2014/main" id="{5615C2F9-2371-45DC-8CA6-42525F529E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77"/>
            <a:stretch/>
          </p:blipFill>
          <p:spPr bwMode="auto">
            <a:xfrm flipV="1">
              <a:off x="0" y="-55251"/>
              <a:ext cx="9144000" cy="1440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4" descr="Image result for criticism">
              <a:extLst>
                <a:ext uri="{FF2B5EF4-FFF2-40B4-BE49-F238E27FC236}">
                  <a16:creationId xmlns:a16="http://schemas.microsoft.com/office/drawing/2014/main" id="{80A1809B-6F5B-4BF5-9966-CA011F455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341"/>
            <a:stretch/>
          </p:blipFill>
          <p:spPr bwMode="auto">
            <a:xfrm flipH="1">
              <a:off x="0" y="1385209"/>
              <a:ext cx="1077360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07950" y="123074"/>
            <a:ext cx="9359900" cy="2291888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5: Challenges to </a:t>
            </a:r>
            <a:b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Social Psychology</a:t>
            </a: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6150" name="Rectangle 1">
            <a:extLst>
              <a:ext uri="{FF2B5EF4-FFF2-40B4-BE49-F238E27FC236}">
                <a16:creationId xmlns:a16="http://schemas.microsoft.com/office/drawing/2014/main" id="{5A104DF4-EFFD-4F0F-B936-939C0527B9C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107950" y="6110288"/>
            <a:ext cx="9359900" cy="749300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l.wallrich@gold.ac.uk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| November 2019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5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4CA-DFE2-46F9-AE18-EE6A1582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4304"/>
            <a:ext cx="7886700" cy="1325563"/>
          </a:xfrm>
        </p:spPr>
        <p:txBody>
          <a:bodyPr/>
          <a:lstStyle/>
          <a:p>
            <a:r>
              <a:rPr lang="en-GB" dirty="0"/>
              <a:t>Narrow participant pool</a:t>
            </a:r>
            <a:br>
              <a:rPr lang="en-GB" dirty="0"/>
            </a:br>
            <a:r>
              <a:rPr lang="en-GB" sz="2400" dirty="0"/>
              <a:t>(See: </a:t>
            </a:r>
            <a:r>
              <a:rPr lang="en-GB" sz="2400" dirty="0" err="1"/>
              <a:t>McVittie</a:t>
            </a:r>
            <a:r>
              <a:rPr lang="en-GB" sz="2400" dirty="0"/>
              <a:t> &amp; McKinley, 2008)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523B-45ED-4B5A-A730-A816E2213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4004"/>
            <a:ext cx="4374866" cy="235045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Traditional psychological research often conducted on undergraduate psychology students</a:t>
            </a:r>
          </a:p>
          <a:p>
            <a:r>
              <a:rPr lang="en-GB" dirty="0"/>
              <a:t>Easy access, financial reward, course credit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ACEA06-FF20-43E2-B799-73174611780E}"/>
              </a:ext>
            </a:extLst>
          </p:cNvPr>
          <p:cNvSpPr txBox="1">
            <a:spLocks/>
          </p:cNvSpPr>
          <p:nvPr/>
        </p:nvSpPr>
        <p:spPr>
          <a:xfrm>
            <a:off x="628649" y="3968929"/>
            <a:ext cx="8083835" cy="2452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Why might that be a problem?</a:t>
            </a:r>
          </a:p>
          <a:p>
            <a:endParaRPr lang="en-GB" sz="1500" dirty="0">
              <a:solidFill>
                <a:schemeClr val="accent2"/>
              </a:solidFill>
            </a:endParaRPr>
          </a:p>
          <a:p>
            <a:r>
              <a:rPr lang="en-GB" dirty="0"/>
              <a:t>They (we) are from </a:t>
            </a:r>
            <a:r>
              <a:rPr lang="en-GB" dirty="0">
                <a:solidFill>
                  <a:schemeClr val="accent2"/>
                </a:solidFill>
              </a:rPr>
              <a:t>WEIRD</a:t>
            </a:r>
            <a:r>
              <a:rPr lang="en-GB" dirty="0"/>
              <a:t> backgrounds –White, Educated, Industrialised, Rich and Democratic countries</a:t>
            </a:r>
          </a:p>
          <a:p>
            <a:r>
              <a:rPr lang="en-GB" dirty="0"/>
              <a:t>And, not real adults (see Emerging Adulthood), </a:t>
            </a:r>
            <a:br>
              <a:rPr lang="en-GB" dirty="0"/>
            </a:br>
            <a:r>
              <a:rPr lang="en-GB" dirty="0"/>
              <a:t>in a setting that promotes compliance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9A6A5-3DBC-4189-B222-EC2D73BBB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99" y="1564004"/>
            <a:ext cx="3304520" cy="2199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028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F57E-D82E-4541-B9F3-B5D9B632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extreme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BBA5D-7219-45E9-823A-BB5B0239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C9E5-7616-476B-BAA4-20A1C8B1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37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F57E-D82E-4541-B9F3-B5D9B632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extreme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BBA5D-7219-45E9-823A-BB5B0239D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98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200" i="1" dirty="0">
                <a:solidFill>
                  <a:schemeClr val="accent2">
                    <a:lumMod val="50000"/>
                  </a:schemeClr>
                </a:solidFill>
              </a:rPr>
              <a:t>“These results suggest that </a:t>
            </a:r>
            <a:r>
              <a:rPr lang="en-GB" sz="2200" b="1" i="1" dirty="0">
                <a:solidFill>
                  <a:schemeClr val="accent2">
                    <a:lumMod val="50000"/>
                  </a:schemeClr>
                </a:solidFill>
              </a:rPr>
              <a:t>one’s first-time sexual experience </a:t>
            </a:r>
            <a:r>
              <a:rPr lang="en-GB" sz="2200" i="1" dirty="0">
                <a:solidFill>
                  <a:schemeClr val="accent2">
                    <a:lumMod val="50000"/>
                  </a:schemeClr>
                </a:solidFill>
              </a:rPr>
              <a:t>is more than just a milestone in development. Rather, it </a:t>
            </a:r>
            <a:r>
              <a:rPr lang="en-GB" sz="2200" b="1" i="1" dirty="0">
                <a:solidFill>
                  <a:schemeClr val="accent2">
                    <a:lumMod val="50000"/>
                  </a:schemeClr>
                </a:solidFill>
              </a:rPr>
              <a:t>appears to have implications for their sexual well-being years later</a:t>
            </a:r>
            <a:r>
              <a:rPr lang="en-GB" sz="2200" i="1" dirty="0">
                <a:solidFill>
                  <a:schemeClr val="accent2">
                    <a:lumMod val="50000"/>
                  </a:schemeClr>
                </a:solidFill>
              </a:rPr>
              <a:t>” (Abstract)</a:t>
            </a:r>
          </a:p>
          <a:p>
            <a:pPr marL="0" indent="0">
              <a:buNone/>
            </a:pPr>
            <a:endParaRPr lang="en-GB" sz="1800" i="1" dirty="0"/>
          </a:p>
          <a:p>
            <a:r>
              <a:rPr lang="en-GB" dirty="0"/>
              <a:t>319 psychology students, mean age 18.9</a:t>
            </a:r>
          </a:p>
          <a:p>
            <a:r>
              <a:rPr lang="en-GB" dirty="0"/>
              <a:t>Mean age of virginity loss: 16.7 years</a:t>
            </a:r>
          </a:p>
          <a:p>
            <a:endParaRPr lang="en-GB" dirty="0"/>
          </a:p>
          <a:p>
            <a:r>
              <a:rPr lang="en-GB" dirty="0"/>
              <a:t>Duration of study: 2 weeks</a:t>
            </a:r>
          </a:p>
          <a:p>
            <a:r>
              <a:rPr lang="en-GB" dirty="0"/>
              <a:t>Participants filled in questionnaire about </a:t>
            </a:r>
            <a:br>
              <a:rPr lang="en-GB" dirty="0"/>
            </a:br>
            <a:r>
              <a:rPr lang="en-GB" dirty="0"/>
              <a:t>virginity loss at start</a:t>
            </a:r>
          </a:p>
          <a:p>
            <a:r>
              <a:rPr lang="en-GB" dirty="0"/>
              <a:t>Participants to fill in a questionnaire after each “intimate interaction” rating 23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C9E5-7616-476B-BAA4-20A1C8B1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13" y="0"/>
            <a:ext cx="3560887" cy="14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Criticism: </a:t>
            </a:r>
            <a:r>
              <a:rPr lang="en-GB" b="1" dirty="0"/>
              <a:t>Individualistic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371600"/>
            <a:ext cx="4343399" cy="5029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Focus on individual as cause of problem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Goal of mainstream social psychology to fix the individual  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e.g., fixing the personal psychology of anorexic girls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e.g., fixing the anxiety of</a:t>
            </a:r>
            <a:br>
              <a:rPr lang="en-GB" dirty="0"/>
            </a:br>
            <a:r>
              <a:rPr lang="en-GB" dirty="0"/>
              <a:t>individual students</a:t>
            </a:r>
          </a:p>
        </p:txBody>
      </p:sp>
      <p:pic>
        <p:nvPicPr>
          <p:cNvPr id="7168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31" y="1219200"/>
            <a:ext cx="3429000" cy="5394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010400" cy="10207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So what’s the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648200" cy="5410200"/>
          </a:xfrm>
        </p:spPr>
        <p:txBody>
          <a:bodyPr>
            <a:normAutofit/>
          </a:bodyPr>
          <a:lstStyle/>
          <a:p>
            <a:pPr marL="514350" indent="-457200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dirty="0"/>
              <a:t>Individualism can encourage ‘victim blaming’  </a:t>
            </a:r>
          </a:p>
          <a:p>
            <a:pPr marL="514350" indent="-457200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dirty="0"/>
              <a:t>Critics would say: </a:t>
            </a:r>
            <a:br>
              <a:rPr lang="en-GB" altLang="en-US" dirty="0"/>
            </a:br>
            <a:r>
              <a:rPr lang="en-GB" altLang="en-US" sz="2600" dirty="0"/>
              <a:t>“We live in an oppressive and exploitative society – rather than challenge broad systems of social, cultural, economic and political inequality, psychology uses it knowledge to adapt people to its alienating conditions”</a:t>
            </a:r>
          </a:p>
        </p:txBody>
      </p:sp>
      <p:pic>
        <p:nvPicPr>
          <p:cNvPr id="7270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31" y="1143000"/>
            <a:ext cx="3586669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457200" y="6477000"/>
            <a:ext cx="845820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GB" altLang="en-US" dirty="0">
                <a:solidFill>
                  <a:schemeClr val="accent1"/>
                </a:solidFill>
              </a:rPr>
              <a:t>(read section about  Marxism in Gough et al, 2013, ch.1)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GB" altLang="en-US" dirty="0"/>
              <a:t>Criticism: </a:t>
            </a:r>
            <a:r>
              <a:rPr lang="en-GB" altLang="en-US" b="1" dirty="0"/>
              <a:t>Constraining choice</a:t>
            </a:r>
          </a:p>
        </p:txBody>
      </p:sp>
      <p:sp>
        <p:nvSpPr>
          <p:cNvPr id="95235" name="Rectangle 3"/>
          <p:cNvSpPr>
            <a:spLocks noGrp="1"/>
          </p:cNvSpPr>
          <p:nvPr>
            <p:ph type="body" idx="1"/>
          </p:nvPr>
        </p:nvSpPr>
        <p:spPr>
          <a:xfrm>
            <a:off x="657546" y="1223481"/>
            <a:ext cx="6534364" cy="55626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spcAft>
                <a:spcPct val="10000"/>
              </a:spcAft>
            </a:pPr>
            <a:r>
              <a:rPr lang="en-GB" altLang="en-US" sz="2400" dirty="0"/>
              <a:t>Quantitative measures force participants to select from a limited range of choices</a:t>
            </a:r>
          </a:p>
          <a:p>
            <a:pPr marL="609600" indent="-609600">
              <a:lnSpc>
                <a:spcPct val="90000"/>
              </a:lnSpc>
              <a:spcAft>
                <a:spcPct val="10000"/>
              </a:spcAft>
            </a:pPr>
            <a:r>
              <a:rPr lang="en-GB" altLang="en-US" sz="2400" dirty="0"/>
              <a:t>Participants may never have considered phenomenon in numerical form, and answers are then easy to subtly influence / manipulate</a:t>
            </a:r>
          </a:p>
          <a:p>
            <a:pPr marL="590550" indent="-533400">
              <a:lnSpc>
                <a:spcPct val="90000"/>
              </a:lnSpc>
              <a:spcAft>
                <a:spcPct val="10000"/>
              </a:spcAft>
            </a:pPr>
            <a:endParaRPr lang="en-GB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D81A9-9BDF-42B3-8561-66857B38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41" y="3182501"/>
            <a:ext cx="7036843" cy="3527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>
          <a:xfrm>
            <a:off x="449981" y="316831"/>
            <a:ext cx="6858000" cy="1143000"/>
          </a:xfrm>
        </p:spPr>
        <p:txBody>
          <a:bodyPr/>
          <a:lstStyle/>
          <a:p>
            <a:r>
              <a:rPr lang="en-GB" altLang="en-US" dirty="0"/>
              <a:t>Criticism: </a:t>
            </a:r>
            <a:r>
              <a:rPr lang="en-GB" altLang="en-US" b="1" dirty="0"/>
              <a:t>Dehumanization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449981" y="1459831"/>
            <a:ext cx="5943600" cy="48307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altLang="en-US" dirty="0"/>
              <a:t>“Individuals become lost in the process of data collection… Numerical precision is achieved at the cost of meaningfulness” </a:t>
            </a:r>
            <a:r>
              <a:rPr lang="en-GB" altLang="en-US" sz="2400" dirty="0"/>
              <a:t>(</a:t>
            </a:r>
            <a:r>
              <a:rPr lang="en-GB" altLang="en-US" sz="2400" dirty="0" err="1"/>
              <a:t>Tuffin</a:t>
            </a:r>
            <a:r>
              <a:rPr lang="en-GB" altLang="en-US" sz="2400" dirty="0"/>
              <a:t>, 2005, p.47). </a:t>
            </a:r>
          </a:p>
          <a:p>
            <a:pPr>
              <a:spcBef>
                <a:spcPts val="1200"/>
              </a:spcBef>
            </a:pPr>
            <a:endParaRPr lang="en-GB" altLang="en-US" sz="2400" dirty="0"/>
          </a:p>
          <a:p>
            <a:pPr>
              <a:spcBef>
                <a:spcPts val="1200"/>
              </a:spcBef>
            </a:pPr>
            <a:r>
              <a:rPr lang="en-GB" altLang="en-US" dirty="0"/>
              <a:t>Summarising the victim of a rape or robbery as a statistic strips out the psychological significance and meaningfulness of the event (?)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4BB5-51A1-46C1-AC0E-7E16C48F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alternative view: </a:t>
            </a:r>
            <a:br>
              <a:rPr lang="en-GB" dirty="0"/>
            </a:br>
            <a:r>
              <a:rPr lang="en-GB" b="1" dirty="0"/>
              <a:t>Social Constructionism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7C06-78E0-473C-86DC-3994DC29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Ontology</a:t>
            </a:r>
            <a:r>
              <a:rPr lang="en-GB" dirty="0"/>
              <a:t>: reality is socially constructed </a:t>
            </a:r>
            <a:br>
              <a:rPr lang="en-GB" dirty="0"/>
            </a:br>
            <a:r>
              <a:rPr lang="en-GB" dirty="0"/>
              <a:t>(goes against “realism)</a:t>
            </a:r>
          </a:p>
          <a:p>
            <a:r>
              <a:rPr lang="en-GB" dirty="0"/>
              <a:t>“The way people think, the very categories and concepts that provide a framework for meaning for them are provided by the language they use” (Gough et al, 2013, p.14)</a:t>
            </a:r>
          </a:p>
          <a:p>
            <a:r>
              <a:rPr lang="en-GB" dirty="0"/>
              <a:t>Language defines, produces or ‘constructs’ reality – more than one version of an event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51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active</a:t>
            </a:r>
            <a:r>
              <a:rPr lang="en-GB" dirty="0"/>
              <a:t> role of language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0849"/>
            <a:ext cx="7886700" cy="4646114"/>
          </a:xfrm>
        </p:spPr>
        <p:txBody>
          <a:bodyPr>
            <a:normAutofit/>
          </a:bodyPr>
          <a:lstStyle/>
          <a:p>
            <a:r>
              <a:rPr lang="en-GB" altLang="en-US" dirty="0"/>
              <a:t>Critique of mainstream view of language:</a:t>
            </a:r>
          </a:p>
          <a:p>
            <a:pPr lvl="1"/>
            <a:r>
              <a:rPr lang="en-GB" altLang="en-US" dirty="0"/>
              <a:t>Language is </a:t>
            </a:r>
            <a:r>
              <a:rPr lang="en-GB" altLang="en-US" i="1" dirty="0"/>
              <a:t>not</a:t>
            </a:r>
            <a:r>
              <a:rPr lang="en-GB" altLang="en-US" dirty="0"/>
              <a:t> a transparent, passive, clear or pure medium through which our thoughts, feelings and internal states can be made available to others</a:t>
            </a:r>
          </a:p>
          <a:p>
            <a:r>
              <a:rPr lang="en-GB" altLang="en-US" dirty="0"/>
              <a:t>Instead, language constructs reality, it does things, it has different effects and functions, it represents the world in particular ways. </a:t>
            </a:r>
          </a:p>
          <a:p>
            <a:pPr lvl="1"/>
            <a:r>
              <a:rPr lang="en-GB" altLang="en-US" dirty="0">
                <a:hlinkClick r:id="rId2"/>
              </a:rPr>
              <a:t>Was Nelson Mandela a “freedom fighter” or a “terrorist”?</a:t>
            </a:r>
            <a:r>
              <a:rPr lang="en-GB" altLang="en-US" dirty="0"/>
              <a:t> [Short online lecture]</a:t>
            </a:r>
          </a:p>
          <a:p>
            <a:pPr lvl="1"/>
            <a:r>
              <a:rPr lang="en-GB" altLang="en-US" dirty="0">
                <a:hlinkClick r:id="rId3"/>
              </a:rPr>
              <a:t>“Why are white people expats when the rest of us are immigrants?” </a:t>
            </a:r>
            <a:r>
              <a:rPr lang="en-GB" altLang="en-US" dirty="0"/>
              <a:t>[Guardian article]</a:t>
            </a:r>
          </a:p>
          <a:p>
            <a:endParaRPr lang="en-GB" altLang="en-US" dirty="0"/>
          </a:p>
          <a:p>
            <a:endParaRPr lang="en-GB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B46E-D87F-4453-9EAB-188730DE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494410"/>
            <a:ext cx="4337364" cy="1692794"/>
          </a:xfrm>
        </p:spPr>
        <p:txBody>
          <a:bodyPr>
            <a:normAutofit/>
          </a:bodyPr>
          <a:lstStyle/>
          <a:p>
            <a:r>
              <a:rPr lang="en-GB" sz="4400" dirty="0"/>
              <a:t>Task in threes: </a:t>
            </a:r>
            <a:r>
              <a:rPr lang="en-GB" sz="4400" b="1" dirty="0"/>
              <a:t>media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DD8-78A9-4378-991F-F5A6FFD4F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187204"/>
            <a:ext cx="4734863" cy="3406778"/>
          </a:xfrm>
        </p:spPr>
        <p:txBody>
          <a:bodyPr>
            <a:noAutofit/>
          </a:bodyPr>
          <a:lstStyle/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Watch the video clip and consider the ways in which language ‘constructs’ reality:</a:t>
            </a:r>
          </a:p>
          <a:p>
            <a:pPr marL="353760" indent="-342900">
              <a:spcBef>
                <a:spcPts val="697"/>
              </a:spcBef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what are people doing with their talk? </a:t>
            </a:r>
          </a:p>
          <a:p>
            <a:pPr marL="353760" indent="-342900">
              <a:spcBef>
                <a:spcPts val="697"/>
              </a:spcBef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what is the effect or the function of using specific words rather than others?</a:t>
            </a: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endParaRPr lang="en-GB" sz="1800" spc="51" dirty="0">
              <a:cs typeface="Trebuchet MS"/>
            </a:endParaRPr>
          </a:p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Decide on one person </a:t>
            </a:r>
            <a:br>
              <a:rPr lang="en-GB" sz="2400" spc="51" dirty="0">
                <a:cs typeface="Trebuchet MS"/>
              </a:rPr>
            </a:br>
            <a:r>
              <a:rPr lang="en-GB" sz="2400" spc="51" dirty="0">
                <a:cs typeface="Trebuchet MS"/>
              </a:rPr>
              <a:t>to report back</a:t>
            </a:r>
            <a:endParaRPr lang="en-GB" sz="2400" dirty="0"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D6A45-4879-448B-9D73-13C1EE7F8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5" r="17663"/>
          <a:stretch/>
        </p:blipFill>
        <p:spPr>
          <a:xfrm>
            <a:off x="4997859" y="13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211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3308AF-BB01-405A-A977-D076A1A9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5" b="16753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73DB8-49B1-4FB5-AC7A-DB460105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Our plan for today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47C9-9D28-4034-A9C0-383630B7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153" y="1065862"/>
            <a:ext cx="5489527" cy="4726276"/>
          </a:xfrm>
        </p:spPr>
        <p:txBody>
          <a:bodyPr anchor="ctr">
            <a:normAutofit/>
          </a:bodyPr>
          <a:lstStyle/>
          <a:p>
            <a:r>
              <a:rPr lang="en-GB" sz="2500" dirty="0">
                <a:solidFill>
                  <a:schemeClr val="accent2"/>
                </a:solidFill>
              </a:rPr>
              <a:t>Challenges to quantitative social psychology: </a:t>
            </a:r>
            <a:r>
              <a:rPr lang="en-GB" sz="2500" b="1" dirty="0">
                <a:solidFill>
                  <a:schemeClr val="accent2"/>
                </a:solidFill>
              </a:rPr>
              <a:t>critical approaches</a:t>
            </a:r>
          </a:p>
          <a:p>
            <a:r>
              <a:rPr lang="en-GB" sz="2500" dirty="0"/>
              <a:t>Challenges to quantitative/ experimental social psychology: </a:t>
            </a:r>
            <a:br>
              <a:rPr lang="en-GB" sz="2500" dirty="0"/>
            </a:br>
            <a:r>
              <a:rPr lang="en-GB" sz="2500" dirty="0"/>
              <a:t>the replication crisis</a:t>
            </a:r>
          </a:p>
        </p:txBody>
      </p:sp>
    </p:spTree>
    <p:extLst>
      <p:ext uri="{BB962C8B-B14F-4D97-AF65-F5344CB8AC3E}">
        <p14:creationId xmlns:p14="http://schemas.microsoft.com/office/powerpoint/2010/main" val="349619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4403-53FA-447F-A385-C6349306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nline Media 3" title="White Riots vs. Black Protests">
            <a:hlinkClick r:id="" action="ppaction://media"/>
            <a:extLst>
              <a:ext uri="{FF2B5EF4-FFF2-40B4-BE49-F238E27FC236}">
                <a16:creationId xmlns:a16="http://schemas.microsoft.com/office/drawing/2014/main" id="{394ED9C2-C86C-462A-84DB-F25B404B580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2699" y="1061322"/>
            <a:ext cx="8418602" cy="47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B46E-D87F-4453-9EAB-188730DE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494410"/>
            <a:ext cx="4337364" cy="1692794"/>
          </a:xfrm>
        </p:spPr>
        <p:txBody>
          <a:bodyPr>
            <a:normAutofit/>
          </a:bodyPr>
          <a:lstStyle/>
          <a:p>
            <a:r>
              <a:rPr lang="en-GB" sz="4400" dirty="0"/>
              <a:t>Task in threes: </a:t>
            </a:r>
            <a:r>
              <a:rPr lang="en-GB" sz="4400" b="1" dirty="0"/>
              <a:t>media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DD8-78A9-4378-991F-F5A6FFD4F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187204"/>
            <a:ext cx="4734863" cy="3406778"/>
          </a:xfrm>
        </p:spPr>
        <p:txBody>
          <a:bodyPr>
            <a:noAutofit/>
          </a:bodyPr>
          <a:lstStyle/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Watch the video clip and consider the ways in which language ‘constructs’ reality:</a:t>
            </a:r>
          </a:p>
          <a:p>
            <a:pPr marL="353760" indent="-342900">
              <a:spcBef>
                <a:spcPts val="697"/>
              </a:spcBef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what are people doing with their talk? </a:t>
            </a:r>
          </a:p>
          <a:p>
            <a:pPr marL="353760" indent="-342900">
              <a:spcBef>
                <a:spcPts val="697"/>
              </a:spcBef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what is the effect or the function of using specific words rather than others?</a:t>
            </a: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endParaRPr lang="en-GB" sz="1800" spc="51" dirty="0">
              <a:cs typeface="Trebuchet MS"/>
            </a:endParaRPr>
          </a:p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Decide on one person to report back</a:t>
            </a:r>
            <a:endParaRPr lang="en-GB" sz="2400" dirty="0"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D6A45-4879-448B-9D73-13C1EE7F8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5" r="17663"/>
          <a:stretch/>
        </p:blipFill>
        <p:spPr>
          <a:xfrm>
            <a:off x="4997859" y="13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319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8EB3-A883-4981-8C58-3A4E5502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ways of dealing with critiques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A1CF-C875-456E-8C10-CB92D9AD1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86578" cy="4815808"/>
          </a:xfrm>
        </p:spPr>
        <p:txBody>
          <a:bodyPr>
            <a:normAutofit/>
          </a:bodyPr>
          <a:lstStyle/>
          <a:p>
            <a:r>
              <a:rPr lang="en-GB" dirty="0"/>
              <a:t>Become a critical social psychologist who </a:t>
            </a:r>
          </a:p>
          <a:p>
            <a:pPr lvl="1"/>
            <a:r>
              <a:rPr lang="en-GB" dirty="0"/>
              <a:t>prioritises qualitative over quantitative data</a:t>
            </a:r>
          </a:p>
          <a:p>
            <a:pPr lvl="1"/>
            <a:r>
              <a:rPr lang="en-GB" dirty="0"/>
              <a:t>prioritises advocacy over (impossible) neutrality</a:t>
            </a:r>
            <a:br>
              <a:rPr lang="en-GB" dirty="0"/>
            </a:br>
            <a:r>
              <a:rPr lang="en-GB" i="1" dirty="0"/>
              <a:t>as part of their research</a:t>
            </a:r>
          </a:p>
          <a:p>
            <a:pPr lvl="1"/>
            <a:endParaRPr lang="en-GB" dirty="0"/>
          </a:p>
          <a:p>
            <a:r>
              <a:rPr lang="en-GB" dirty="0"/>
              <a:t> Take them on board in mainstream social psychology</a:t>
            </a:r>
          </a:p>
          <a:p>
            <a:pPr lvl="1"/>
            <a:r>
              <a:rPr lang="en-GB" dirty="0"/>
              <a:t>Consider social context of research</a:t>
            </a:r>
          </a:p>
          <a:p>
            <a:pPr lvl="1"/>
            <a:r>
              <a:rPr lang="en-GB" dirty="0"/>
              <a:t>Consider role of language</a:t>
            </a:r>
          </a:p>
          <a:p>
            <a:pPr lvl="1"/>
            <a:r>
              <a:rPr lang="en-GB" dirty="0"/>
              <a:t>Consider minority experiences</a:t>
            </a:r>
          </a:p>
          <a:p>
            <a:pPr lvl="1"/>
            <a:r>
              <a:rPr lang="en-GB" dirty="0"/>
              <a:t>Be wary of </a:t>
            </a:r>
            <a:r>
              <a:rPr lang="en-GB" dirty="0" err="1"/>
              <a:t>WEIRDness</a:t>
            </a:r>
            <a:r>
              <a:rPr lang="en-GB" dirty="0"/>
              <a:t> in samples</a:t>
            </a:r>
          </a:p>
          <a:p>
            <a:pPr lvl="1"/>
            <a:r>
              <a:rPr lang="en-GB" dirty="0"/>
              <a:t>Be respectful of participants and social impact of research</a:t>
            </a:r>
          </a:p>
        </p:txBody>
      </p:sp>
    </p:spTree>
    <p:extLst>
      <p:ext uri="{BB962C8B-B14F-4D97-AF65-F5344CB8AC3E}">
        <p14:creationId xmlns:p14="http://schemas.microsoft.com/office/powerpoint/2010/main" val="2293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8800-988A-49F1-B075-EA85D93D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arguments to redeem quantitative social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92AF-2857-4032-B089-211D4097B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Has (relatively) clear standards to decide between competing theories</a:t>
            </a:r>
          </a:p>
          <a:p>
            <a:r>
              <a:rPr lang="en-GB" dirty="0"/>
              <a:t>Ability to generate knowledge in cumulative process</a:t>
            </a:r>
          </a:p>
          <a:p>
            <a:r>
              <a:rPr lang="en-GB" dirty="0"/>
              <a:t>Ability to decide empirically which findings are culturally specific and which are universal</a:t>
            </a:r>
          </a:p>
          <a:p>
            <a:endParaRPr lang="en-GB" dirty="0"/>
          </a:p>
          <a:p>
            <a:r>
              <a:rPr lang="en-GB" dirty="0"/>
              <a:t>Qualitative and subjective disciplines that focus on </a:t>
            </a:r>
            <a:br>
              <a:rPr lang="en-GB" dirty="0"/>
            </a:br>
            <a:r>
              <a:rPr lang="en-GB" dirty="0"/>
              <a:t>the role of social context exist – e.g., anthropology</a:t>
            </a:r>
          </a:p>
          <a:p>
            <a:r>
              <a:rPr lang="en-GB" dirty="0"/>
              <a:t>Quantitative results are generally more likely to influence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96652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3308AF-BB01-405A-A977-D076A1A9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5" b="16753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73DB8-49B1-4FB5-AC7A-DB460105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Our plan for today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47C9-9D28-4034-A9C0-383630B7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153" y="1065862"/>
            <a:ext cx="5489527" cy="4726276"/>
          </a:xfrm>
        </p:spPr>
        <p:txBody>
          <a:bodyPr anchor="ctr">
            <a:normAutofit/>
          </a:bodyPr>
          <a:lstStyle/>
          <a:p>
            <a:r>
              <a:rPr lang="en-GB" sz="2500" dirty="0"/>
              <a:t>Challenges to quantitative social psychology: critical approaches</a:t>
            </a:r>
          </a:p>
          <a:p>
            <a:r>
              <a:rPr lang="en-GB" sz="2500" dirty="0">
                <a:solidFill>
                  <a:schemeClr val="accent2"/>
                </a:solidFill>
              </a:rPr>
              <a:t>Challenges to quantitative/ experimental social psychology: </a:t>
            </a:r>
            <a:br>
              <a:rPr lang="en-GB" sz="2500" dirty="0">
                <a:solidFill>
                  <a:schemeClr val="accent2"/>
                </a:solidFill>
              </a:rPr>
            </a:br>
            <a:r>
              <a:rPr lang="en-GB" sz="2500" b="1" dirty="0">
                <a:solidFill>
                  <a:schemeClr val="accent2"/>
                </a:solidFill>
              </a:rPr>
              <a:t>the replication crisis</a:t>
            </a:r>
          </a:p>
        </p:txBody>
      </p:sp>
    </p:spTree>
    <p:extLst>
      <p:ext uri="{BB962C8B-B14F-4D97-AF65-F5344CB8AC3E}">
        <p14:creationId xmlns:p14="http://schemas.microsoft.com/office/powerpoint/2010/main" val="295558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A5B7-C0CA-44A3-A7B9-9F8E8826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Replication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8AC6-F09D-4362-BEA4-436BC176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3011021" cy="46672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“Reproducibility project” in 2015 replicated 100 studies … only 36% again yielded significant results</a:t>
            </a:r>
          </a:p>
          <a:p>
            <a:r>
              <a:rPr lang="en-GB" dirty="0"/>
              <a:t>Replicated effect sizes were half those of original studies</a:t>
            </a:r>
          </a:p>
          <a:p>
            <a:r>
              <a:rPr lang="en-GB" dirty="0"/>
              <a:t>Worst in social psychology with ~25% replication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F277E-9A0B-46DF-8041-3EDE96C5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70" y="1309370"/>
            <a:ext cx="5808606" cy="55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4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C6FE-691C-4E63-8B5C-BADECED4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well-known theories that are in doubt or debunked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0C138-B1BD-46B3-A04C-0B7094F26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3871"/>
            <a:ext cx="7886700" cy="4153091"/>
          </a:xfrm>
        </p:spPr>
        <p:txBody>
          <a:bodyPr/>
          <a:lstStyle/>
          <a:p>
            <a:r>
              <a:rPr lang="en-GB" dirty="0"/>
              <a:t>Ego depletion / decision fatigue</a:t>
            </a:r>
          </a:p>
          <a:p>
            <a:endParaRPr lang="en-GB" dirty="0"/>
          </a:p>
          <a:p>
            <a:r>
              <a:rPr lang="en-GB" dirty="0"/>
              <a:t>Social priming </a:t>
            </a:r>
            <a:br>
              <a:rPr lang="en-GB" dirty="0"/>
            </a:br>
            <a:r>
              <a:rPr lang="en-GB" dirty="0"/>
              <a:t>(e.g., warmth of drink = warmth of person)</a:t>
            </a:r>
          </a:p>
          <a:p>
            <a:endParaRPr lang="en-GB" dirty="0"/>
          </a:p>
          <a:p>
            <a:r>
              <a:rPr lang="en-GB" dirty="0"/>
              <a:t>Marshmallow test</a:t>
            </a:r>
          </a:p>
          <a:p>
            <a:endParaRPr lang="en-GB" dirty="0"/>
          </a:p>
          <a:p>
            <a:r>
              <a:rPr lang="en-GB" dirty="0"/>
              <a:t>Stereotype threat?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4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4FC3-94EF-4C9F-BC35-1EA3CEB7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 from replications is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62715-2672-42DB-B2FF-0550123D1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3369"/>
            <a:ext cx="7886700" cy="935504"/>
          </a:xfrm>
        </p:spPr>
        <p:txBody>
          <a:bodyPr>
            <a:normAutofit/>
          </a:bodyPr>
          <a:lstStyle/>
          <a:p>
            <a:r>
              <a:rPr lang="en-GB" sz="2200" dirty="0"/>
              <a:t>Any conclusion can describe reality correctly or incorrectly – </a:t>
            </a:r>
            <a:br>
              <a:rPr lang="en-GB" sz="2200" dirty="0"/>
            </a:br>
            <a:r>
              <a:rPr lang="en-GB" sz="2200" dirty="0"/>
              <a:t>in the legal system and in stats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FAB180-3AFE-4644-A8B2-BB3801DA3C08}"/>
              </a:ext>
            </a:extLst>
          </p:cNvPr>
          <p:cNvSpPr txBox="1">
            <a:spLocks/>
          </p:cNvSpPr>
          <p:nvPr/>
        </p:nvSpPr>
        <p:spPr>
          <a:xfrm>
            <a:off x="628650" y="5116293"/>
            <a:ext cx="7886700" cy="1434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theory, we are </a:t>
            </a:r>
            <a:r>
              <a:rPr lang="en-GB" b="1" dirty="0"/>
              <a:t>more concerned about false positives than false negatives </a:t>
            </a:r>
            <a:r>
              <a:rPr lang="en-GB" dirty="0"/>
              <a:t>(No. Type I errors &lt; No. Type II errors)</a:t>
            </a:r>
          </a:p>
          <a:p>
            <a:r>
              <a:rPr lang="en-GB" dirty="0"/>
              <a:t>So should see more somewhat more replications that wrongly fail to confirm findings than findings that are correctly debunked by a single replication </a:t>
            </a:r>
            <a:r>
              <a:rPr lang="en-GB" dirty="0">
                <a:sym typeface="Wingdings" panose="05000000000000000000" pitchFamily="2" charset="2"/>
              </a:rPr>
              <a:t> but that will be balanced once published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C808D-C1AA-4F52-8918-B07F34D6FC84}"/>
              </a:ext>
            </a:extLst>
          </p:cNvPr>
          <p:cNvGrpSpPr/>
          <p:nvPr/>
        </p:nvGrpSpPr>
        <p:grpSpPr>
          <a:xfrm>
            <a:off x="2257306" y="2279904"/>
            <a:ext cx="4629388" cy="2700188"/>
            <a:chOff x="2257306" y="3162532"/>
            <a:chExt cx="4629388" cy="270018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CBC58CC-7E34-4E6E-AFAE-5F5DD5E62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62"/>
            <a:stretch/>
          </p:blipFill>
          <p:spPr>
            <a:xfrm>
              <a:off x="2257306" y="3162532"/>
              <a:ext cx="4629388" cy="27001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B8932C-036C-46FA-8B1F-9AB37D54F9C9}"/>
                </a:ext>
              </a:extLst>
            </p:cNvPr>
            <p:cNvSpPr txBox="1"/>
            <p:nvPr/>
          </p:nvSpPr>
          <p:spPr>
            <a:xfrm>
              <a:off x="5522976" y="4706112"/>
              <a:ext cx="1085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Type I error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6D3C28-E65E-46DC-8C68-E31432ADD192}"/>
                </a:ext>
              </a:extLst>
            </p:cNvPr>
            <p:cNvSpPr txBox="1"/>
            <p:nvPr/>
          </p:nvSpPr>
          <p:spPr>
            <a:xfrm>
              <a:off x="4255008" y="5488525"/>
              <a:ext cx="1085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Type II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8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C15B-5558-4091-8056-CBE53EAD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replication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0EB87A-2177-4875-904C-EC5E39B8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6" b="12799"/>
          <a:stretch/>
        </p:blipFill>
        <p:spPr>
          <a:xfrm>
            <a:off x="4158908" y="3783106"/>
            <a:ext cx="4462272" cy="226476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336FD4-C47F-45A5-BEBD-DB3F4097862D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30110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accent2"/>
                </a:solidFill>
              </a:rPr>
              <a:t>Direct: </a:t>
            </a:r>
            <a:r>
              <a:rPr lang="en-GB" dirty="0"/>
              <a:t>follows original protocol in as far as possible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Conceptual: </a:t>
            </a:r>
            <a:r>
              <a:rPr lang="en-GB" dirty="0"/>
              <a:t>tries to capture the idea in a different way</a:t>
            </a:r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FF6040-7F25-4098-AC8D-6424B1183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4"/>
          <a:stretch/>
        </p:blipFill>
        <p:spPr>
          <a:xfrm>
            <a:off x="4141851" y="1690689"/>
            <a:ext cx="4462272" cy="20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1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69E1-8FDB-46A2-B125-A51F0656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845274" cy="1676603"/>
          </a:xfrm>
        </p:spPr>
        <p:txBody>
          <a:bodyPr>
            <a:normAutofit/>
          </a:bodyPr>
          <a:lstStyle/>
          <a:p>
            <a:r>
              <a:rPr lang="en-GB" sz="3700" dirty="0"/>
              <a:t>Why do we get </a:t>
            </a:r>
            <a:br>
              <a:rPr lang="en-GB" sz="3700" dirty="0"/>
            </a:br>
            <a:r>
              <a:rPr lang="en-GB" sz="3700" dirty="0"/>
              <a:t>so many false positives?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830F2-3D5D-4A24-9ED8-8A8A329E1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659422"/>
            <a:ext cx="3845272" cy="378541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Fabrication (limited!)</a:t>
            </a:r>
          </a:p>
          <a:p>
            <a:endParaRPr lang="en-GB" dirty="0"/>
          </a:p>
          <a:p>
            <a:r>
              <a:rPr lang="en-GB" dirty="0"/>
              <a:t>Data analysis</a:t>
            </a:r>
          </a:p>
          <a:p>
            <a:endParaRPr lang="en-GB" dirty="0"/>
          </a:p>
          <a:p>
            <a:r>
              <a:rPr lang="en-GB" dirty="0"/>
              <a:t>Publishing bias</a:t>
            </a:r>
          </a:p>
          <a:p>
            <a:endParaRPr lang="en-GB" dirty="0"/>
          </a:p>
          <a:p>
            <a:r>
              <a:rPr lang="en-GB" dirty="0"/>
              <a:t>A problem with statistics</a:t>
            </a:r>
          </a:p>
          <a:p>
            <a:endParaRPr lang="en-GB" dirty="0"/>
          </a:p>
        </p:txBody>
      </p:sp>
      <p:pic>
        <p:nvPicPr>
          <p:cNvPr id="7170" name="Picture 2" descr="Image result for danger signs">
            <a:extLst>
              <a:ext uri="{FF2B5EF4-FFF2-40B4-BE49-F238E27FC236}">
                <a16:creationId xmlns:a16="http://schemas.microsoft.com/office/drawing/2014/main" id="{349457AF-D820-4C89-A591-D1B60AB38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7699" b="2"/>
          <a:stretch/>
        </p:blipFill>
        <p:spPr bwMode="auto">
          <a:xfrm>
            <a:off x="4567959" y="640082"/>
            <a:ext cx="4096293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7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2A4-D9D2-4233-ABEE-86206003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Psychology as 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2A10-413B-4ED6-B009-544F8888C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673"/>
            <a:ext cx="7886700" cy="2140200"/>
          </a:xfrm>
        </p:spPr>
        <p:txBody>
          <a:bodyPr/>
          <a:lstStyle/>
          <a:p>
            <a:r>
              <a:rPr lang="en-GB" dirty="0"/>
              <a:t>Psychology started in 19</a:t>
            </a:r>
            <a:r>
              <a:rPr lang="en-GB" baseline="30000" dirty="0"/>
              <a:t>th</a:t>
            </a:r>
            <a:r>
              <a:rPr lang="en-GB" dirty="0"/>
              <a:t> century, focus on questions that philosophers spent 2,500 years on</a:t>
            </a:r>
          </a:p>
          <a:p>
            <a:endParaRPr lang="en-GB" dirty="0"/>
          </a:p>
          <a:p>
            <a:r>
              <a:rPr lang="en-GB" dirty="0"/>
              <a:t>So: out of the armchair, into the scientific method</a:t>
            </a:r>
          </a:p>
        </p:txBody>
      </p:sp>
      <p:pic>
        <p:nvPicPr>
          <p:cNvPr id="3074" name="Picture 2" descr="Image result for freud">
            <a:extLst>
              <a:ext uri="{FF2B5EF4-FFF2-40B4-BE49-F238E27FC236}">
                <a16:creationId xmlns:a16="http://schemas.microsoft.com/office/drawing/2014/main" id="{0328A7D3-4759-433D-9E60-D8DA5FB1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" y="4078554"/>
            <a:ext cx="3622424" cy="24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12F41868-21CF-49A9-B71C-29AB3B489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/>
          <a:stretch/>
        </p:blipFill>
        <p:spPr bwMode="auto">
          <a:xfrm>
            <a:off x="3852809" y="4078554"/>
            <a:ext cx="5147353" cy="24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76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3C97-13EB-492A-9EF7-463A169B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DA81-4943-47CE-B3FE-CFC64ED5E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Fabrication </a:t>
            </a:r>
            <a:r>
              <a:rPr lang="en-GB" dirty="0"/>
              <a:t>of results (e.g., Michael LaCour)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‘p-hacking’: </a:t>
            </a:r>
            <a:r>
              <a:rPr lang="en-GB" dirty="0"/>
              <a:t>making analytical choices motivated by getting p below .05 (e.g., stopping data collection, excluding participants, removing outliers, transforming data, etc) 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Garden of forking paths:</a:t>
            </a:r>
            <a:r>
              <a:rPr lang="en-GB" dirty="0"/>
              <a:t> wander around in your data, look for patterns, and then test promising ones for significance (</a:t>
            </a:r>
            <a:r>
              <a:rPr lang="en-GB" i="1" dirty="0"/>
              <a:t>strict rule</a:t>
            </a:r>
            <a:r>
              <a:rPr lang="en-GB" dirty="0"/>
              <a:t>: should not look at your data before making decisions on statistical tests)</a:t>
            </a:r>
          </a:p>
          <a:p>
            <a:endParaRPr lang="en-GB" dirty="0"/>
          </a:p>
          <a:p>
            <a:pPr marL="0" indent="0" algn="r">
              <a:buNone/>
            </a:pP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“If you torture your data long enough, </a:t>
            </a:r>
            <a:b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will confess to anything.” -Ronald Coase</a:t>
            </a:r>
            <a:endParaRPr lang="en-US" altLang="en-US" sz="3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1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C641-7097-4595-AE94-BF3BC296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not just about (subtly) cheating with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B3B6-984E-416A-ADC3-EA86206A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4DA2E-A000-446D-A954-ED4E9A56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968765"/>
            <a:ext cx="8778240" cy="29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69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C641-7097-4595-AE94-BF3BC296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0198"/>
            <a:ext cx="7886700" cy="1325563"/>
          </a:xfrm>
        </p:spPr>
        <p:txBody>
          <a:bodyPr/>
          <a:lstStyle/>
          <a:p>
            <a:r>
              <a:rPr lang="en-GB" dirty="0"/>
              <a:t>Data analysis is a creative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B3B6-984E-416A-ADC3-EA86206A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2138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29 teams of statisticians </a:t>
            </a:r>
            <a:br>
              <a:rPr lang="en-GB" dirty="0"/>
            </a:br>
            <a:r>
              <a:rPr lang="en-GB" dirty="0"/>
              <a:t>analysed same dataset</a:t>
            </a:r>
          </a:p>
          <a:p>
            <a:endParaRPr lang="en-GB" dirty="0"/>
          </a:p>
          <a:p>
            <a:r>
              <a:rPr lang="en-GB" i="1" dirty="0"/>
              <a:t>Question:</a:t>
            </a:r>
            <a:r>
              <a:rPr lang="en-GB" dirty="0"/>
              <a:t> are soccer referees more likely to give red cards to dark-skinned than light-skinned players?</a:t>
            </a:r>
          </a:p>
          <a:p>
            <a:endParaRPr lang="en-GB" dirty="0"/>
          </a:p>
          <a:p>
            <a:r>
              <a:rPr lang="en-GB" dirty="0"/>
              <a:t>2/3 of teams found significant difference, 1/3 did not , large differences in effect sizes – and all used defensible methods</a:t>
            </a:r>
          </a:p>
          <a:p>
            <a:r>
              <a:rPr lang="en-GB" dirty="0"/>
              <a:t>Usually, only few get done and one gets published – and it tends to favour the researcher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4DA2E-A000-446D-A954-ED4E9A56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667" y="1405899"/>
            <a:ext cx="3984333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7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6707-5A1B-48CB-94A2-6ED24560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pre-registrations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EAF2-4EAE-4F33-B112-1AA520C32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85649"/>
            <a:ext cx="7886700" cy="4007225"/>
          </a:xfrm>
        </p:spPr>
        <p:txBody>
          <a:bodyPr>
            <a:normAutofit/>
          </a:bodyPr>
          <a:lstStyle/>
          <a:p>
            <a:r>
              <a:rPr lang="en-GB" dirty="0"/>
              <a:t>Creates a public record before the start of data collection of all relevant analytical choices:</a:t>
            </a:r>
          </a:p>
          <a:p>
            <a:pPr lvl="1"/>
            <a:r>
              <a:rPr lang="en-GB" dirty="0"/>
              <a:t>How much data will be collected?</a:t>
            </a:r>
          </a:p>
          <a:p>
            <a:pPr lvl="1"/>
            <a:r>
              <a:rPr lang="en-GB" dirty="0"/>
              <a:t>How will the data be processed?</a:t>
            </a:r>
          </a:p>
          <a:p>
            <a:pPr lvl="1"/>
            <a:r>
              <a:rPr lang="en-GB" dirty="0"/>
              <a:t>What specific statistical tests will be run?</a:t>
            </a:r>
          </a:p>
          <a:p>
            <a:r>
              <a:rPr lang="en-GB" dirty="0"/>
              <a:t>Generally embargoed until publication, then visible</a:t>
            </a:r>
          </a:p>
          <a:p>
            <a:endParaRPr lang="en-GB" dirty="0"/>
          </a:p>
          <a:p>
            <a:r>
              <a:rPr lang="en-GB" dirty="0"/>
              <a:t>Prevents </a:t>
            </a:r>
            <a:r>
              <a:rPr lang="en-GB" i="1" dirty="0"/>
              <a:t>p-hacking </a:t>
            </a:r>
            <a:r>
              <a:rPr lang="en-GB" dirty="0"/>
              <a:t>and meandering in the </a:t>
            </a:r>
            <a:r>
              <a:rPr lang="en-GB" i="1" dirty="0"/>
              <a:t>garden of forking paths, </a:t>
            </a:r>
            <a:r>
              <a:rPr lang="en-GB" dirty="0"/>
              <a:t>unless people cheat</a:t>
            </a: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5CE4D-0983-4276-BDA1-06013A27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7607"/>
            <a:ext cx="4181478" cy="814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C444B-2CA1-4079-A25A-691C794F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4" y="1457607"/>
            <a:ext cx="3613897" cy="8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E474-1AA5-4604-A3A3-4293F532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Reproducible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7616-F685-4A75-B9C1-16943269F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GB" dirty="0"/>
              <a:t>Reproduction: independent researchers </a:t>
            </a:r>
            <a:br>
              <a:rPr lang="en-GB" dirty="0"/>
            </a:br>
            <a:r>
              <a:rPr lang="en-GB" dirty="0"/>
              <a:t>analyse </a:t>
            </a:r>
            <a:r>
              <a:rPr lang="en-GB" i="1" dirty="0"/>
              <a:t>the same dataset </a:t>
            </a:r>
            <a:r>
              <a:rPr lang="en-GB" dirty="0"/>
              <a:t>after publication</a:t>
            </a:r>
          </a:p>
          <a:p>
            <a:r>
              <a:rPr lang="en-GB" dirty="0"/>
              <a:t>Movement argues that any reader should be able to reproduce analysis in an article, so publish</a:t>
            </a:r>
          </a:p>
          <a:p>
            <a:pPr lvl="1"/>
            <a:r>
              <a:rPr lang="en-GB" dirty="0"/>
              <a:t>Traditional article</a:t>
            </a:r>
          </a:p>
          <a:p>
            <a:pPr lvl="1"/>
            <a:r>
              <a:rPr lang="en-GB" dirty="0"/>
              <a:t>Data</a:t>
            </a:r>
          </a:p>
          <a:p>
            <a:pPr lvl="1"/>
            <a:r>
              <a:rPr lang="en-GB" dirty="0"/>
              <a:t>Statistical analysis code</a:t>
            </a:r>
          </a:p>
          <a:p>
            <a:pPr lvl="1"/>
            <a:r>
              <a:rPr lang="en-GB" dirty="0"/>
              <a:t>Any description needed to apply code to data</a:t>
            </a:r>
          </a:p>
          <a:p>
            <a:r>
              <a:rPr lang="en-GB" dirty="0"/>
              <a:t>More advanced in many fields, e.g., Political Science, gaining momentum in psychology (challenge: use of SPSS)</a:t>
            </a:r>
          </a:p>
        </p:txBody>
      </p:sp>
    </p:spTree>
    <p:extLst>
      <p:ext uri="{BB962C8B-B14F-4D97-AF65-F5344CB8AC3E}">
        <p14:creationId xmlns:p14="http://schemas.microsoft.com/office/powerpoint/2010/main" val="249126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59CE-B9BF-4F3B-9835-0074C7D2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moment for </a:t>
            </a:r>
            <a:br>
              <a:rPr lang="en-GB" dirty="0"/>
            </a:br>
            <a:r>
              <a:rPr lang="en-GB" dirty="0"/>
              <a:t>reproducible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2675-7D5A-4204-A669-ACA23658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4E468-2436-42D0-BD7A-F93D03A1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97" y="2357320"/>
            <a:ext cx="7439025" cy="3076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F7FB7-5B22-4681-852A-88EE5C0F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45" y="1825624"/>
            <a:ext cx="5225593" cy="4139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8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47DA-A0BA-45E0-A93C-5EFA3D74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False positives due to </a:t>
            </a:r>
            <a:br>
              <a:rPr lang="en-GB" dirty="0"/>
            </a:br>
            <a:r>
              <a:rPr lang="en-GB" dirty="0"/>
              <a:t>publication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D5C1-73DC-43A2-8C3D-A317AF214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021A20-3B1A-4AAD-8081-0108E1A01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1690689"/>
            <a:ext cx="4500563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C883E-7143-4065-9D84-8CD2918A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0690"/>
            <a:ext cx="4392612" cy="4941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0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6079-8E31-41CE-8076-CCA5C495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combat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0077A-7E00-4808-99AB-376AD0B6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560" y="5484018"/>
            <a:ext cx="6990790" cy="2747963"/>
          </a:xfrm>
        </p:spPr>
        <p:txBody>
          <a:bodyPr>
            <a:normAutofit/>
          </a:bodyPr>
          <a:lstStyle/>
          <a:p>
            <a:r>
              <a:rPr lang="en-GB" sz="2200" dirty="0"/>
              <a:t>If you read an experimental study that sounds interesting, you might want to have a look there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36837-9126-4C34-9DF4-12E7EAC0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60" y="4459752"/>
            <a:ext cx="7153275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4DF648-2676-4F5C-9B89-35860E71BD18}"/>
              </a:ext>
            </a:extLst>
          </p:cNvPr>
          <p:cNvGrpSpPr/>
          <p:nvPr/>
        </p:nvGrpSpPr>
        <p:grpSpPr>
          <a:xfrm>
            <a:off x="1199589" y="1483848"/>
            <a:ext cx="7478246" cy="2581645"/>
            <a:chOff x="1037104" y="1690689"/>
            <a:chExt cx="7478246" cy="25816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57C937-EAAC-41A3-90EE-C23147425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104" y="2020062"/>
              <a:ext cx="7478246" cy="22522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4C3FCA-AF11-4CBB-B9B3-4B4DADBE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1837" y="1690689"/>
              <a:ext cx="2600325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54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8360-19A5-4636-B519-245D43A7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1782" cy="1325563"/>
          </a:xfrm>
        </p:spPr>
        <p:txBody>
          <a:bodyPr>
            <a:normAutofit/>
          </a:bodyPr>
          <a:lstStyle/>
          <a:p>
            <a:r>
              <a:rPr lang="en-GB" sz="4000" dirty="0"/>
              <a:t>Two problems with standard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A9D1-BFF4-4312-8E64-3C8738E82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Null-hypothesis significance testing mixes weakness of the study with absence of a difference</a:t>
            </a:r>
          </a:p>
          <a:p>
            <a:pPr lvl="1"/>
            <a:r>
              <a:rPr lang="en-GB" dirty="0"/>
              <a:t>A small sample size with a large effect can have the same </a:t>
            </a:r>
            <a:r>
              <a:rPr lang="en-GB" i="1" dirty="0"/>
              <a:t>p-</a:t>
            </a:r>
            <a:r>
              <a:rPr lang="en-GB" dirty="0"/>
              <a:t>value as a large sample with small effect</a:t>
            </a:r>
          </a:p>
          <a:p>
            <a:pPr lvl="1"/>
            <a:r>
              <a:rPr lang="en-GB" dirty="0"/>
              <a:t>So it is hard to assess what null findings are about</a:t>
            </a:r>
          </a:p>
          <a:p>
            <a:endParaRPr lang="en-GB" dirty="0"/>
          </a:p>
          <a:p>
            <a:r>
              <a:rPr lang="en-GB" dirty="0"/>
              <a:t>And: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5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B0E5-A441-40F0-8B0E-78CD1EA6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nline Media 3" title="Is Most Published Research Wrong?">
            <a:hlinkClick r:id="" action="ppaction://media"/>
            <a:extLst>
              <a:ext uri="{FF2B5EF4-FFF2-40B4-BE49-F238E27FC236}">
                <a16:creationId xmlns:a16="http://schemas.microsoft.com/office/drawing/2014/main" id="{AB144F91-19F8-4372-8825-08B62042F0C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9830" y="1289190"/>
            <a:ext cx="8264339" cy="46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2A4-D9D2-4233-ABEE-86206003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Assumptions of quantitative research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5C948A-4AD6-41D0-A2B8-DA9CCCAD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30143" cy="457041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Ontology (what exists?):</a:t>
            </a:r>
          </a:p>
          <a:p>
            <a:pPr lvl="1"/>
            <a:r>
              <a:rPr lang="en-GB" dirty="0"/>
              <a:t>Things we want to study exist objectively</a:t>
            </a:r>
          </a:p>
          <a:p>
            <a:pPr lvl="1"/>
            <a:r>
              <a:rPr lang="en-GB" dirty="0"/>
              <a:t>There is an objective truth about relationships</a:t>
            </a:r>
          </a:p>
          <a:p>
            <a:pPr lvl="1"/>
            <a:r>
              <a:rPr lang="en-GB" dirty="0"/>
              <a:t>Those relationships are somewhat universal</a:t>
            </a:r>
          </a:p>
          <a:p>
            <a:pPr lvl="1"/>
            <a:r>
              <a:rPr lang="en-GB" i="1" dirty="0">
                <a:sym typeface="Wingdings" panose="05000000000000000000" pitchFamily="2" charset="2"/>
              </a:rPr>
              <a:t> Realism</a:t>
            </a:r>
            <a:endParaRPr lang="en-GB" i="1" dirty="0"/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Epistemology (how can we know?):</a:t>
            </a:r>
          </a:p>
          <a:p>
            <a:pPr lvl="1"/>
            <a:r>
              <a:rPr lang="en-GB" dirty="0"/>
              <a:t>Can divide things into discrete categories,</a:t>
            </a:r>
            <a:br>
              <a:rPr lang="en-GB" dirty="0"/>
            </a:br>
            <a:r>
              <a:rPr lang="en-GB" dirty="0"/>
              <a:t>or describe them by small set of variables</a:t>
            </a:r>
          </a:p>
          <a:p>
            <a:pPr lvl="1"/>
            <a:r>
              <a:rPr lang="en-GB" dirty="0"/>
              <a:t>Can get progressively closer to truth through the scientific method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06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B46E-D87F-4453-9EAB-188730DE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494410"/>
            <a:ext cx="4337364" cy="1692794"/>
          </a:xfrm>
        </p:spPr>
        <p:txBody>
          <a:bodyPr>
            <a:normAutofit/>
          </a:bodyPr>
          <a:lstStyle/>
          <a:p>
            <a:r>
              <a:rPr lang="en-GB" sz="4400" dirty="0"/>
              <a:t>Task in pairs: </a:t>
            </a:r>
            <a:r>
              <a:rPr lang="en-GB" sz="4400" b="1" dirty="0" err="1"/>
              <a:t>Bem’s</a:t>
            </a:r>
            <a:r>
              <a:rPr lang="en-GB" sz="4400" b="1" dirty="0"/>
              <a:t>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DD8-78A9-4378-991F-F5A6FFD4F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187204"/>
            <a:ext cx="4734863" cy="3406778"/>
          </a:xfrm>
        </p:spPr>
        <p:txBody>
          <a:bodyPr>
            <a:noAutofit/>
          </a:bodyPr>
          <a:lstStyle/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2 minutes to discuss</a:t>
            </a:r>
          </a:p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endParaRPr lang="en-GB" sz="1800" spc="51" dirty="0">
              <a:cs typeface="Trebuchet MS"/>
            </a:endParaRP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200" spc="51" dirty="0">
                <a:cs typeface="Trebuchet MS"/>
              </a:rPr>
              <a:t>What, if anything, was wrong with publishing </a:t>
            </a:r>
            <a:r>
              <a:rPr lang="en-GB" sz="2200" spc="51" dirty="0" err="1">
                <a:cs typeface="Trebuchet MS"/>
              </a:rPr>
              <a:t>Bem’s</a:t>
            </a:r>
            <a:r>
              <a:rPr lang="en-GB" sz="2200" spc="51" dirty="0">
                <a:cs typeface="Trebuchet MS"/>
              </a:rPr>
              <a:t> study (based on what you know now)?</a:t>
            </a: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endParaRPr lang="en-GB" sz="1800" spc="51" dirty="0"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D6A45-4879-448B-9D73-13C1EE7F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5" r="17663"/>
          <a:stretch/>
        </p:blipFill>
        <p:spPr>
          <a:xfrm>
            <a:off x="4997859" y="13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2854A-56EA-4266-A69E-F159B1141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6" y="4374395"/>
            <a:ext cx="7631007" cy="1801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31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8360-19A5-4636-B519-245D43A7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1782" cy="1325563"/>
          </a:xfrm>
        </p:spPr>
        <p:txBody>
          <a:bodyPr>
            <a:normAutofit/>
          </a:bodyPr>
          <a:lstStyle/>
          <a:p>
            <a:r>
              <a:rPr lang="en-GB" sz="4000" dirty="0"/>
              <a:t>Two problems with standard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A9D1-BFF4-4312-8E64-3C8738E82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632"/>
            <a:ext cx="7886700" cy="498424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Null-hypothesis significance testing mixes weakness of the study with absence of a difference</a:t>
            </a:r>
          </a:p>
          <a:p>
            <a:pPr lvl="1"/>
            <a:r>
              <a:rPr lang="en-GB" dirty="0"/>
              <a:t>A small sample size with a large effect can have the same </a:t>
            </a:r>
            <a:r>
              <a:rPr lang="en-GB" i="1" dirty="0"/>
              <a:t>p-</a:t>
            </a:r>
            <a:r>
              <a:rPr lang="en-GB" dirty="0"/>
              <a:t>value as a large sample with small effect</a:t>
            </a:r>
          </a:p>
          <a:p>
            <a:pPr lvl="1"/>
            <a:r>
              <a:rPr lang="en-GB" dirty="0"/>
              <a:t>So it is hard to assess what null findings are about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And:</a:t>
            </a:r>
          </a:p>
          <a:p>
            <a:r>
              <a:rPr lang="en-GB" dirty="0"/>
              <a:t>Does not consider </a:t>
            </a:r>
            <a:r>
              <a:rPr lang="en-GB" i="1" dirty="0"/>
              <a:t>prior</a:t>
            </a:r>
            <a:r>
              <a:rPr lang="en-GB" dirty="0"/>
              <a:t> probabilities, which we probably should for extremely unlikely hypotheses</a:t>
            </a:r>
          </a:p>
          <a:p>
            <a:endParaRPr lang="en-GB" dirty="0"/>
          </a:p>
          <a:p>
            <a:r>
              <a:rPr lang="en-GB" dirty="0"/>
              <a:t>Bayesian statistics helps with both issues – </a:t>
            </a:r>
            <a:br>
              <a:rPr lang="en-GB" dirty="0"/>
            </a:br>
            <a:r>
              <a:rPr lang="en-GB" dirty="0"/>
              <a:t>something for another course</a:t>
            </a:r>
          </a:p>
        </p:txBody>
      </p:sp>
    </p:spTree>
    <p:extLst>
      <p:ext uri="{BB962C8B-B14F-4D97-AF65-F5344CB8AC3E}">
        <p14:creationId xmlns:p14="http://schemas.microsoft.com/office/powerpoint/2010/main" val="202311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9796-0877-4401-80CA-B103329C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65616-335C-4298-95F1-28ABCBEF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873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When you like an experiment, search for replications and meta-analyses</a:t>
            </a:r>
          </a:p>
          <a:p>
            <a:pPr lvl="1"/>
            <a:r>
              <a:rPr lang="en-GB" dirty="0"/>
              <a:t>If there are none, treat it as an interesting idea</a:t>
            </a:r>
          </a:p>
          <a:p>
            <a:pPr lvl="1"/>
            <a:endParaRPr lang="en-GB" dirty="0"/>
          </a:p>
          <a:p>
            <a:r>
              <a:rPr lang="en-GB" dirty="0"/>
              <a:t>Don’t believe a theory that is </a:t>
            </a:r>
            <a:br>
              <a:rPr lang="en-GB" dirty="0"/>
            </a:br>
            <a:r>
              <a:rPr lang="en-GB" dirty="0"/>
              <a:t>based on a single experiment</a:t>
            </a:r>
          </a:p>
          <a:p>
            <a:endParaRPr lang="en-GB" dirty="0"/>
          </a:p>
          <a:p>
            <a:r>
              <a:rPr lang="en-GB" dirty="0"/>
              <a:t>Don’t treat a failed replication as a killer argument</a:t>
            </a:r>
          </a:p>
          <a:p>
            <a:pPr lvl="1"/>
            <a:endParaRPr lang="en-GB" dirty="0"/>
          </a:p>
          <a:p>
            <a:r>
              <a:rPr lang="en-GB" dirty="0"/>
              <a:t>Notice when articles report that the analyses were preregistered – it should increase our confidence</a:t>
            </a:r>
          </a:p>
        </p:txBody>
      </p:sp>
    </p:spTree>
    <p:extLst>
      <p:ext uri="{BB962C8B-B14F-4D97-AF65-F5344CB8AC3E}">
        <p14:creationId xmlns:p14="http://schemas.microsoft.com/office/powerpoint/2010/main" val="167859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2A4-D9D2-4233-ABEE-86206003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So social science is about: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5C948A-4AD6-41D0-A2B8-DA9CCCAD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4375" cy="457041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Unbiased </a:t>
            </a:r>
            <a:r>
              <a:rPr lang="en-GB" dirty="0"/>
              <a:t>systematic observation</a:t>
            </a:r>
          </a:p>
          <a:p>
            <a:r>
              <a:rPr lang="en-GB" dirty="0"/>
              <a:t>Developing hypotheses and making progress through </a:t>
            </a:r>
            <a:r>
              <a:rPr lang="en-GB" b="1" dirty="0">
                <a:solidFill>
                  <a:schemeClr val="accent2"/>
                </a:solidFill>
              </a:rPr>
              <a:t>falsification</a:t>
            </a:r>
            <a:endParaRPr lang="en-GB" b="1" dirty="0"/>
          </a:p>
          <a:p>
            <a:r>
              <a:rPr lang="en-GB" dirty="0"/>
              <a:t>Generation of </a:t>
            </a:r>
            <a:r>
              <a:rPr lang="en-GB" b="1" dirty="0">
                <a:solidFill>
                  <a:schemeClr val="accent2"/>
                </a:solidFill>
              </a:rPr>
              <a:t>objective facts </a:t>
            </a:r>
            <a:r>
              <a:rPr lang="en-GB" dirty="0"/>
              <a:t>and general laws (‘human nature’)</a:t>
            </a:r>
          </a:p>
          <a:p>
            <a:r>
              <a:rPr lang="en-GB" dirty="0"/>
              <a:t>Strive for </a:t>
            </a:r>
            <a:r>
              <a:rPr lang="en-GB" b="1" dirty="0">
                <a:solidFill>
                  <a:schemeClr val="accent2"/>
                </a:solidFill>
              </a:rPr>
              <a:t>causal explanation </a:t>
            </a:r>
            <a:r>
              <a:rPr lang="en-GB" dirty="0"/>
              <a:t>(thus need for control and experiments)</a:t>
            </a:r>
          </a:p>
          <a:p>
            <a:pPr lvl="1"/>
            <a:endParaRPr lang="en-GB" dirty="0"/>
          </a:p>
        </p:txBody>
      </p:sp>
      <p:pic>
        <p:nvPicPr>
          <p:cNvPr id="4098" name="Picture 2" descr="Image result for lab coat">
            <a:extLst>
              <a:ext uri="{FF2B5EF4-FFF2-40B4-BE49-F238E27FC236}">
                <a16:creationId xmlns:a16="http://schemas.microsoft.com/office/drawing/2014/main" id="{07BC19A5-9B3B-497C-BB22-9631D93D8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92" y="2106202"/>
            <a:ext cx="3086638" cy="47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0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4CA-DFE2-46F9-AE18-EE6A1582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qualitative critique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523B-45ED-4B5A-A730-A816E2213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6458"/>
            <a:ext cx="4857750" cy="499641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Is there really an objective reality where “prejudice” and “beauty” exist?</a:t>
            </a:r>
          </a:p>
          <a:p>
            <a:r>
              <a:rPr lang="en-GB" dirty="0"/>
              <a:t>Or are we collectively creating these things through language? (</a:t>
            </a:r>
            <a:r>
              <a:rPr lang="en-GB" dirty="0">
                <a:solidFill>
                  <a:schemeClr val="accent2"/>
                </a:solidFill>
              </a:rPr>
              <a:t>Social constructionism</a:t>
            </a:r>
            <a:r>
              <a:rPr lang="en-GB" dirty="0"/>
              <a:t>)</a:t>
            </a:r>
          </a:p>
          <a:p>
            <a:r>
              <a:rPr lang="en-GB" dirty="0"/>
              <a:t>Can we study individuals in an unbiased lab? Or are we always located in society?</a:t>
            </a:r>
          </a:p>
          <a:p>
            <a:r>
              <a:rPr lang="en-GB" dirty="0"/>
              <a:t>Can there be a neutral observer? Or are there always power dynamics (race, gender, class, disability, sexuality …)?</a:t>
            </a:r>
          </a:p>
        </p:txBody>
      </p:sp>
      <p:pic>
        <p:nvPicPr>
          <p:cNvPr id="6146" name="Picture 2" descr="Image result for informal conversation two men">
            <a:extLst>
              <a:ext uri="{FF2B5EF4-FFF2-40B4-BE49-F238E27FC236}">
                <a16:creationId xmlns:a16="http://schemas.microsoft.com/office/drawing/2014/main" id="{7EB653BB-A9AE-433B-9424-C55CA4841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3" r="10312"/>
          <a:stretch/>
        </p:blipFill>
        <p:spPr bwMode="auto">
          <a:xfrm>
            <a:off x="5673260" y="1920874"/>
            <a:ext cx="347074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81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B46E-D87F-4453-9EAB-188730DE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494410"/>
            <a:ext cx="4337364" cy="1692794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Task in threes: </a:t>
            </a:r>
            <a:r>
              <a:rPr lang="en-GB" sz="4400" b="1" dirty="0"/>
              <a:t>scientific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DD8-78A9-4378-991F-F5A6FFD4F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187204"/>
            <a:ext cx="4734863" cy="3406778"/>
          </a:xfrm>
        </p:spPr>
        <p:txBody>
          <a:bodyPr>
            <a:noAutofit/>
          </a:bodyPr>
          <a:lstStyle/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4 minutes to discuss</a:t>
            </a:r>
          </a:p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endParaRPr lang="en-GB" sz="1800" spc="51" dirty="0">
              <a:cs typeface="Trebuchet MS"/>
            </a:endParaRP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200" spc="51" dirty="0">
                <a:cs typeface="Trebuchet MS"/>
              </a:rPr>
              <a:t>Can human activity be captured sufficiently by scientific methods (e.g., experiments, questionnaires)?</a:t>
            </a: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endParaRPr lang="en-GB" sz="1800" spc="51" dirty="0">
              <a:cs typeface="Trebuchet MS"/>
            </a:endParaRP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z="2200" spc="51" dirty="0">
                <a:cs typeface="Trebuchet MS"/>
              </a:rPr>
              <a:t>Can you give examples of behaviours that you think </a:t>
            </a:r>
            <a:r>
              <a:rPr lang="en-GB" sz="2200" i="1" spc="51" dirty="0">
                <a:cs typeface="Trebuchet MS"/>
              </a:rPr>
              <a:t>can</a:t>
            </a:r>
            <a:r>
              <a:rPr lang="en-GB" sz="2200" spc="51" dirty="0">
                <a:cs typeface="Trebuchet MS"/>
              </a:rPr>
              <a:t> and </a:t>
            </a:r>
            <a:r>
              <a:rPr lang="en-GB" sz="2200" i="1" spc="51" dirty="0">
                <a:cs typeface="Trebuchet MS"/>
              </a:rPr>
              <a:t>cannot </a:t>
            </a:r>
            <a:r>
              <a:rPr lang="en-GB" sz="2200" spc="51" dirty="0">
                <a:cs typeface="Trebuchet MS"/>
              </a:rPr>
              <a:t>be measured and predicted?</a:t>
            </a:r>
          </a:p>
          <a:p>
            <a:pPr marL="206336" indent="-195476">
              <a:spcBef>
                <a:spcPts val="697"/>
              </a:spcBef>
              <a:buFont typeface="Arial"/>
              <a:buChar char="•"/>
              <a:tabLst>
                <a:tab pos="206336" algn="l"/>
              </a:tabLst>
            </a:pPr>
            <a:endParaRPr lang="en-GB" sz="1800" spc="51" dirty="0">
              <a:cs typeface="Trebuchet MS"/>
            </a:endParaRPr>
          </a:p>
          <a:p>
            <a:pPr marL="10860" indent="0">
              <a:spcBef>
                <a:spcPts val="697"/>
              </a:spcBef>
              <a:buNone/>
              <a:tabLst>
                <a:tab pos="206336" algn="l"/>
              </a:tabLst>
            </a:pPr>
            <a:r>
              <a:rPr lang="en-GB" sz="2400" spc="51" dirty="0">
                <a:cs typeface="Trebuchet MS"/>
              </a:rPr>
              <a:t>Decide on one person to report back</a:t>
            </a:r>
            <a:endParaRPr lang="en-GB" sz="2400" dirty="0"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D6A45-4879-448B-9D73-13C1EE7F8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5" r="17663"/>
          <a:stretch/>
        </p:blipFill>
        <p:spPr>
          <a:xfrm>
            <a:off x="4997859" y="13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095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4CA-DFE2-46F9-AE18-EE6A1582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happens in a 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523B-45ED-4B5A-A730-A816E2213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4004"/>
            <a:ext cx="3552933" cy="235045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Unusual setting where individuals have a very special social role: “subject”</a:t>
            </a:r>
          </a:p>
          <a:p>
            <a:r>
              <a:rPr lang="en-GB" dirty="0"/>
              <a:t>So schema is to be compliant and show no initiative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8126A-6A59-4925-BA21-427446597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40" y="1564004"/>
            <a:ext cx="4418444" cy="2350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ACEA06-FF20-43E2-B799-73174611780E}"/>
              </a:ext>
            </a:extLst>
          </p:cNvPr>
          <p:cNvSpPr txBox="1">
            <a:spLocks/>
          </p:cNvSpPr>
          <p:nvPr/>
        </p:nvSpPr>
        <p:spPr>
          <a:xfrm>
            <a:off x="628650" y="4266108"/>
            <a:ext cx="4857750" cy="2350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/>
              <a:t>Outside the lab, issues are always in a specific context</a:t>
            </a:r>
          </a:p>
          <a:p>
            <a:r>
              <a:rPr lang="en-GB" sz="2600" dirty="0"/>
              <a:t>So what can lab experiments contribute to our understanding of real-life processes? </a:t>
            </a:r>
            <a:br>
              <a:rPr lang="en-GB" sz="2600" dirty="0"/>
            </a:br>
            <a:r>
              <a:rPr lang="en-GB" sz="2600" dirty="0"/>
              <a:t>(</a:t>
            </a:r>
            <a:r>
              <a:rPr lang="en-GB" sz="2600" dirty="0">
                <a:solidFill>
                  <a:schemeClr val="accent2"/>
                </a:solidFill>
              </a:rPr>
              <a:t>Ecological validity</a:t>
            </a:r>
            <a:r>
              <a:rPr lang="en-GB" sz="26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3688B0-970A-45AC-970B-EFE07E68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88" y="4379665"/>
            <a:ext cx="3380196" cy="2236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8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44893"/>
            <a:ext cx="3803151" cy="31242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altLang="en-US" sz="2600" b="1" dirty="0">
                <a:solidFill>
                  <a:schemeClr val="accent1"/>
                </a:solidFill>
              </a:rPr>
              <a:t>Demand characteristics: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600" dirty="0"/>
              <a:t>participants have expectations and/or read cues about what is expected, how they are supposed to act</a:t>
            </a:r>
          </a:p>
          <a:p>
            <a:endParaRPr lang="en-GB" sz="2600" dirty="0"/>
          </a:p>
        </p:txBody>
      </p:sp>
      <p:pic>
        <p:nvPicPr>
          <p:cNvPr id="1026" name="Picture 2" descr="C:\Users\06009\Documents\PSY4003 - Social Psychology (&amp; PCF4003)\Images &amp; Gifs\experimenter bi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84" y="577876"/>
            <a:ext cx="7889603" cy="628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7213" y="3792802"/>
            <a:ext cx="8680784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600" b="1" dirty="0">
                <a:solidFill>
                  <a:schemeClr val="accent1"/>
                </a:solidFill>
                <a:latin typeface="Calibri (body)"/>
              </a:rPr>
              <a:t>Experimenter bias:</a:t>
            </a:r>
            <a:r>
              <a:rPr lang="en-GB" altLang="en-US" sz="2600" dirty="0">
                <a:solidFill>
                  <a:schemeClr val="accent1"/>
                </a:solidFill>
                <a:latin typeface="Calibri (body)"/>
              </a:rPr>
              <a:t> </a:t>
            </a:r>
          </a:p>
          <a:p>
            <a:pPr marL="914400" lvl="1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600" dirty="0">
                <a:latin typeface="Calibri (body)"/>
              </a:rPr>
              <a:t>knowledge of the research hypothesis may subtly and unintentionally influence how participants are treated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018478-A6EC-43DC-B18B-63AA72A33C48}"/>
              </a:ext>
            </a:extLst>
          </p:cNvPr>
          <p:cNvSpPr/>
          <p:nvPr/>
        </p:nvSpPr>
        <p:spPr>
          <a:xfrm>
            <a:off x="3578508" y="5689483"/>
            <a:ext cx="551425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altLang="en-US" sz="2600" b="1" dirty="0">
                <a:solidFill>
                  <a:schemeClr val="accent1"/>
                </a:solidFill>
                <a:latin typeface="Calibri (body)"/>
                <a:sym typeface="Wingdings" panose="05000000000000000000" pitchFamily="2" charset="2"/>
              </a:rPr>
              <a:t> Need for double-blind experiments</a:t>
            </a:r>
            <a:br>
              <a:rPr lang="en-GB" altLang="en-US" sz="2600" b="1" dirty="0">
                <a:solidFill>
                  <a:schemeClr val="accent1"/>
                </a:solidFill>
                <a:latin typeface="Calibri (body)"/>
                <a:sym typeface="Wingdings" panose="05000000000000000000" pitchFamily="2" charset="2"/>
              </a:rPr>
            </a:br>
            <a:r>
              <a:rPr lang="en-GB" altLang="en-US" sz="2600" b="1" dirty="0">
                <a:solidFill>
                  <a:schemeClr val="accent1"/>
                </a:solidFill>
                <a:latin typeface="Calibri (body)"/>
                <a:sym typeface="Wingdings" panose="05000000000000000000" pitchFamily="2" charset="2"/>
              </a:rPr>
              <a:t>     </a:t>
            </a:r>
            <a:r>
              <a:rPr lang="en-GB" altLang="en-US" sz="2600" dirty="0">
                <a:solidFill>
                  <a:schemeClr val="accent1"/>
                </a:solidFill>
                <a:latin typeface="Calibri (body)"/>
                <a:sym typeface="Wingdings" panose="05000000000000000000" pitchFamily="2" charset="2"/>
              </a:rPr>
              <a:t>where possible</a:t>
            </a:r>
            <a:endParaRPr lang="en-GB" altLang="en-US" sz="26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735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8 -0.20556 L 1.11111E-6 0.25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2406</Words>
  <Application>Microsoft Office PowerPoint</Application>
  <PresentationFormat>On-screen Show (4:3)</PresentationFormat>
  <Paragraphs>259</Paragraphs>
  <Slides>42</Slides>
  <Notes>15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(body)</vt:lpstr>
      <vt:lpstr>Calibri Light</vt:lpstr>
      <vt:lpstr>Georgia</vt:lpstr>
      <vt:lpstr>Times New Roman</vt:lpstr>
      <vt:lpstr>Office Theme</vt:lpstr>
      <vt:lpstr>think-cell Slide</vt:lpstr>
      <vt:lpstr>PowerPoint Presentation</vt:lpstr>
      <vt:lpstr>Our plan for today</vt:lpstr>
      <vt:lpstr>Psychology as a science</vt:lpstr>
      <vt:lpstr>Assumptions of quantitative research</vt:lpstr>
      <vt:lpstr>So social science is about:</vt:lpstr>
      <vt:lpstr>The qualitative critique</vt:lpstr>
      <vt:lpstr>Task in threes: scientific psychology</vt:lpstr>
      <vt:lpstr>What happens in a lab?</vt:lpstr>
      <vt:lpstr>PowerPoint Presentation</vt:lpstr>
      <vt:lpstr>Narrow participant pool (See: McVittie &amp; McKinley, 2008)</vt:lpstr>
      <vt:lpstr>An extreme example</vt:lpstr>
      <vt:lpstr>An extreme example</vt:lpstr>
      <vt:lpstr>Criticism: Individualistic</vt:lpstr>
      <vt:lpstr>So what’s the problem?</vt:lpstr>
      <vt:lpstr>Criticism: Constraining choice</vt:lpstr>
      <vt:lpstr>Criticism: Dehumanization</vt:lpstr>
      <vt:lpstr>An alternative view:  Social Constructionism</vt:lpstr>
      <vt:lpstr>The active role of language </vt:lpstr>
      <vt:lpstr>Task in threes: media language</vt:lpstr>
      <vt:lpstr>PowerPoint Presentation</vt:lpstr>
      <vt:lpstr>Task in threes: media language</vt:lpstr>
      <vt:lpstr>Two ways of dealing with critiques</vt:lpstr>
      <vt:lpstr>Some arguments to redeem quantitative social psychology</vt:lpstr>
      <vt:lpstr>Our plan for today</vt:lpstr>
      <vt:lpstr>Replication crisis</vt:lpstr>
      <vt:lpstr>Some well-known theories that are in doubt or debunked</vt:lpstr>
      <vt:lpstr>Insight from replications is limited</vt:lpstr>
      <vt:lpstr>Types of replication</vt:lpstr>
      <vt:lpstr>Why do we get  so many false positives?</vt:lpstr>
      <vt:lpstr>Problems with data analysis</vt:lpstr>
      <vt:lpstr>It is not just about (subtly) cheating with the data</vt:lpstr>
      <vt:lpstr>Data analysis is a creative process</vt:lpstr>
      <vt:lpstr>Importance of pre-registrations</vt:lpstr>
      <vt:lpstr>Reproducible research</vt:lpstr>
      <vt:lpstr>Key moment for  reproducible research</vt:lpstr>
      <vt:lpstr>False positives due to  publication bias</vt:lpstr>
      <vt:lpstr>How to combat this?</vt:lpstr>
      <vt:lpstr>Two problems with standard statistics</vt:lpstr>
      <vt:lpstr>PowerPoint Presentation</vt:lpstr>
      <vt:lpstr>Task in pairs: Bem’s study</vt:lpstr>
      <vt:lpstr>Two problems with standard statistics</vt:lpstr>
      <vt:lpstr>What to do?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wallrich</dc:creator>
  <cp:lastModifiedBy>lukas wallrich</cp:lastModifiedBy>
  <cp:revision>13</cp:revision>
  <dcterms:created xsi:type="dcterms:W3CDTF">2019-11-27T20:22:14Z</dcterms:created>
  <dcterms:modified xsi:type="dcterms:W3CDTF">2019-11-27T22:11:56Z</dcterms:modified>
</cp:coreProperties>
</file>